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AF99E5-5674-4853-BDA2-312248001696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4E8555-3AD7-420D-A114-6954487AEE1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752600"/>
          </a:xfrm>
        </p:spPr>
        <p:txBody>
          <a:bodyPr/>
          <a:lstStyle/>
          <a:p>
            <a:pPr algn="r"/>
            <a:r>
              <a:rPr lang="en-US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Слађана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Андрејевић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Смс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Милена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Ристић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sr-Cyrl-RS" dirty="0">
                <a:latin typeface="Times New Roman" pitchFamily="18" charset="0"/>
                <a:cs typeface="Times New Roman" pitchFamily="18" charset="0"/>
              </a:rPr>
              <a:t>Мс Слађана Петровић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Хроничне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компликације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оболела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Т1ДМ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имају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повећан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развој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микроваскуларних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ретинопатија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нефропатија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неуропатија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макроваскуларних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кардиоваскуларне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болести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компликација.Наведене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компликације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последица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морфолошких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промена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ситним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крвним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судовима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ретине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гломерула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бубрега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нерава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стопала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мишића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нпр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миокарда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ретинопатија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настаје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микроанеуризми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ретиналних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капилара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повећања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пропустљивости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зида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капилара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сужења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лумена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пролиферације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фиброзног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ткива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ретини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затим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долази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контракције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фиброзних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промена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губитка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видних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елемената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крају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слепила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Најранији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знак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нефропатије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микроалбуминурија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чему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генетска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склоност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битну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улогу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благи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пораст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инциденције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уочава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током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пубертета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нефропатија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уско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повезана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хипертензијом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повећаним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кардиоваскуларним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чега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превенција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велики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значај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неуропатија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веома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озбиљна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компликација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угрозити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било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висцеларни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карактерише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дегенерацијом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неурона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симпатичких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парасимпатичких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нервних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влакана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Захваћена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моторна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сензорна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аутономна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инервација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Карактеристични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знаци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поремећај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функције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прстију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/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шака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стопала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нпр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„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висеће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стопало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“),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болови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доњим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екстремитетима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осећај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жарења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боцкања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губитак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сензибилит</a:t>
            </a:r>
            <a:r>
              <a:rPr lang="en-US" sz="1800" dirty="0" err="1"/>
              <a:t>ета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Терапија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Педијатријски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пацијенти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обзира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морају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добијати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смернице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едукацију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уопште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живот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дијабетсом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зависности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старости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доживотна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болест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захтева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сталну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обазривост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праћење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детињство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било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угрожено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Велики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фактора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утиче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ефикасност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благовремено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постављање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комуникација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стручног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особља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децом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узраст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детета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дневне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породична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учешће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старатеља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васпитача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наставника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психолошко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прилагођавање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дијагнози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Постоје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главне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компоненте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кориговање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прилагођавање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исхране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активно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вежбање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фармаколошка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компоненте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предлаже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прописује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лекар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разлику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Т2ДМ,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деци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оболелој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Т1ДМ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неопходна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инсулинска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преживели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требало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опонаша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нормалну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физиолошку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секрецију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прилагођава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старости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тежини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раста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педијатријских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пацијената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чему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најчешћи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начин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примене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супкутана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примена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пределу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трбушног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зида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прста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умбиликуса,горње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спољјње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трћине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надлактице,горње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спољне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трећине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надколенице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убризгавање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користе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ски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пенови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пенкала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пумпе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Инсулински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пенови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представљају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бризгалице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величине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облика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оловке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резервоаром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садржи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веома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танким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иглама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помоћу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омогућено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прецизно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дозирање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Инсулинске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пумпе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омогућавају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континуирану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примену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виду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споре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инфузије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током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целог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веће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концентрације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оброке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врста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погодна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пацијенте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интензивној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инсулинској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подразумева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вишекратно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варирање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гликемије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током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Дозирање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врши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ткз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интернационалним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јединицама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чему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концентрација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увек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i.j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 ml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обзиром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брзину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интензитет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трајање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дејства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делимо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брзим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почетком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краткотрајним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дејством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ткз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бистри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раствори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хуманог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инсулинских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аналога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средњедугим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дејством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суспензије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хуманог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мутни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узимају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минута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оброка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морају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употребе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ресуспендовати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упутству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произвођача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припремила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одговарајућа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дуготрајним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дејством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инсулински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аналози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узимају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једном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дневно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независно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оброка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увек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исто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време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најбоље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увече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Комбинацинје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брзог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дејства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дужег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дејства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омогућавају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брзо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наступање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трајање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дејства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Закључак</a:t>
            </a:r>
            <a:r>
              <a:rPr lang="en-US" dirty="0"/>
              <a:t> </a:t>
            </a:r>
          </a:p>
          <a:p>
            <a:pPr algn="just"/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одрастања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представља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високог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ризика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настанак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самим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последичних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компликација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доживотно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угрозити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здравље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квалитет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живота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Дијагностиковање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Т1ДМ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трајно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мења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живот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адолесцената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Фокусираност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болест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тако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чланова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породице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значајно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негативно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утиче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квалитет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живота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Међутим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упркос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почетним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потешкоћама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прихватању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дијагнозе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временом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ипак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прилагоде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болести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новом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начину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живота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резултат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лоше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интеракције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гена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чиниоца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животне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средине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разлику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константног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напретка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проналажењу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генетских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узрока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идентификација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потврда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окидача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животне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средине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остаје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изазов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даља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истраживања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једно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најраспрострањенијих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хроничних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обољења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показује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стални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пораст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инциденције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чега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правом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рећи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пандемија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болести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Могло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помислити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болест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савременог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човека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описи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болести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заправо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врло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стар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и.</a:t>
            </a: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Ипак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сигурно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животни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савременог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човека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свега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начин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исхране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физичка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неактивност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утичу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стални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пораст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броја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оболелих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СЗО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основу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препорука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National Diabetes Data Group (NDDG)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издваја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fontAlgn="base"/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инсулин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зависни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дијабатес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мелитус-тип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1 и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инсулин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независни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мели</a:t>
            </a:r>
            <a:r>
              <a:rPr lang="en-US" sz="1800" u="sng" dirty="0" err="1"/>
              <a:t>тус</a:t>
            </a:r>
            <a:r>
              <a:rPr lang="en-US" sz="1800" u="sng" dirty="0"/>
              <a:t>-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млађих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јавља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јувенилни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аутоимуне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деструкције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бета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ћелија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последицу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потпун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недостатак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најчешће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јавља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нешто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касније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услед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различитих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абнормалности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нивоу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периферних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ткива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последицу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појаву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смањене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осетљивости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ткива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деловање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инсулина-инсулинска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резистенција</a:t>
            </a:r>
            <a:r>
              <a:rPr lang="en-US" dirty="0"/>
              <a:t>.</a:t>
            </a: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Међутим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хетерогена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поремећаја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заједничка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хипергликемија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разликовати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болести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1.дијабетес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  1, Т1ДМ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деструкција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β-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ћелија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потпуном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недостатку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инсулинске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секреције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А: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Посредован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имунолошким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процесом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Б:идиопатски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2.дијабетес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рангирати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доминантне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инсулинске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резистенције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доминантног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3.гестацијски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Гестацијски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јавља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током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трудноће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последица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садејства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генетских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фактора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деловања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хормона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смањују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осетљивост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потпуно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изгубити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порођаја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ниво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шећера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трудница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регулише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могуће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дијетом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никада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оралним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препаратима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јер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имају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нежељене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последице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плод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4.други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специфичн</a:t>
            </a:r>
            <a:r>
              <a:rPr lang="sr-Cyrl-RS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облици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sr-Cyrl-RS" sz="1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RS" sz="18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800" b="1" dirty="0" err="1"/>
              <a:t>Етиопатогенеза</a:t>
            </a:r>
            <a:endParaRPr lang="en-US" sz="1800" dirty="0"/>
          </a:p>
          <a:p>
            <a:pPr fontAlgn="base"/>
            <a:r>
              <a:rPr lang="en-US" sz="1800" b="1" dirty="0"/>
              <a:t>	</a:t>
            </a:r>
            <a:r>
              <a:rPr lang="en-US" sz="1800" dirty="0" err="1"/>
              <a:t>Да</a:t>
            </a:r>
            <a:r>
              <a:rPr lang="en-US" sz="1800" dirty="0"/>
              <a:t> </a:t>
            </a:r>
            <a:r>
              <a:rPr lang="en-US" sz="1800" dirty="0" err="1"/>
              <a:t>би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разумеле</a:t>
            </a:r>
            <a:r>
              <a:rPr lang="en-US" sz="1800" dirty="0"/>
              <a:t> </a:t>
            </a:r>
            <a:r>
              <a:rPr lang="en-US" sz="1800" dirty="0" err="1"/>
              <a:t>биохемијске</a:t>
            </a:r>
            <a:r>
              <a:rPr lang="en-US" sz="1800" dirty="0"/>
              <a:t>, </a:t>
            </a:r>
            <a:r>
              <a:rPr lang="en-US" sz="1800" dirty="0" err="1"/>
              <a:t>патолошко-физиолошке</a:t>
            </a:r>
            <a:r>
              <a:rPr lang="en-US" sz="1800" dirty="0"/>
              <a:t> и </a:t>
            </a:r>
            <a:r>
              <a:rPr lang="en-US" sz="1800" dirty="0" err="1"/>
              <a:t>функцијске</a:t>
            </a:r>
            <a:r>
              <a:rPr lang="en-US" sz="1800" dirty="0"/>
              <a:t> </a:t>
            </a:r>
            <a:r>
              <a:rPr lang="en-US" sz="1800" dirty="0" err="1"/>
              <a:t>промене</a:t>
            </a:r>
            <a:r>
              <a:rPr lang="en-US" sz="1800" dirty="0"/>
              <a:t> </a:t>
            </a:r>
            <a:r>
              <a:rPr lang="en-US" sz="1800" dirty="0" err="1"/>
              <a:t>које</a:t>
            </a:r>
            <a:r>
              <a:rPr lang="en-US" sz="1800" dirty="0"/>
              <a:t> </a:t>
            </a:r>
            <a:r>
              <a:rPr lang="en-US" sz="1800" dirty="0" err="1"/>
              <a:t>доводе</a:t>
            </a:r>
            <a:r>
              <a:rPr lang="en-US" sz="1800" dirty="0"/>
              <a:t> </a:t>
            </a:r>
            <a:r>
              <a:rPr lang="en-US" sz="1800" dirty="0" err="1"/>
              <a:t>до</a:t>
            </a:r>
            <a:r>
              <a:rPr lang="en-US" sz="1800" dirty="0"/>
              <a:t> </a:t>
            </a:r>
            <a:r>
              <a:rPr lang="en-US" sz="1800" dirty="0" err="1"/>
              <a:t>дијабетес</a:t>
            </a:r>
            <a:r>
              <a:rPr lang="en-US" sz="1800" dirty="0"/>
              <a:t> </a:t>
            </a:r>
            <a:r>
              <a:rPr lang="en-US" sz="1800" dirty="0" err="1"/>
              <a:t>мелитуса</a:t>
            </a:r>
            <a:r>
              <a:rPr lang="en-US" sz="1800" dirty="0"/>
              <a:t> </a:t>
            </a:r>
            <a:r>
              <a:rPr lang="en-US" sz="1800" dirty="0" err="1"/>
              <a:t>тип</a:t>
            </a:r>
            <a:r>
              <a:rPr lang="en-US" sz="1800" dirty="0"/>
              <a:t> 1, Т1ДМ, </a:t>
            </a:r>
            <a:r>
              <a:rPr lang="en-US" sz="1800" dirty="0" err="1"/>
              <a:t>неопходно</a:t>
            </a:r>
            <a:r>
              <a:rPr lang="en-US" sz="1800" dirty="0"/>
              <a:t> </a:t>
            </a:r>
            <a:r>
              <a:rPr lang="en-US" sz="1800" dirty="0" err="1"/>
              <a:t>је</a:t>
            </a:r>
            <a:r>
              <a:rPr lang="en-US" sz="1800" dirty="0"/>
              <a:t> </a:t>
            </a:r>
            <a:r>
              <a:rPr lang="en-US" sz="1800" dirty="0" err="1"/>
              <a:t>претходно</a:t>
            </a:r>
            <a:r>
              <a:rPr lang="en-US" sz="1800" dirty="0"/>
              <a:t> </a:t>
            </a:r>
            <a:r>
              <a:rPr lang="en-US" sz="1800" dirty="0" err="1"/>
              <a:t>утврдити</a:t>
            </a:r>
            <a:r>
              <a:rPr lang="en-US" sz="1800" dirty="0"/>
              <a:t> </a:t>
            </a:r>
            <a:r>
              <a:rPr lang="en-US" sz="1800" dirty="0" err="1"/>
              <a:t>патолошко-анатомске</a:t>
            </a:r>
            <a:r>
              <a:rPr lang="en-US" sz="1800" dirty="0"/>
              <a:t> </a:t>
            </a:r>
            <a:r>
              <a:rPr lang="en-US" sz="1800" dirty="0" err="1"/>
              <a:t>премене</a:t>
            </a:r>
            <a:r>
              <a:rPr lang="en-US" sz="1800" dirty="0"/>
              <a:t>.</a:t>
            </a:r>
          </a:p>
          <a:p>
            <a:pPr fontAlgn="base"/>
            <a:r>
              <a:rPr lang="en-US" sz="1800" u="sng" dirty="0" err="1"/>
              <a:t>Патолошко-анатомске</a:t>
            </a:r>
            <a:r>
              <a:rPr lang="en-US" sz="1800" u="sng" dirty="0"/>
              <a:t> </a:t>
            </a:r>
            <a:r>
              <a:rPr lang="en-US" sz="1800" u="sng" dirty="0" err="1"/>
              <a:t>промене</a:t>
            </a:r>
            <a:r>
              <a:rPr lang="en-US" sz="1800" dirty="0"/>
              <a:t>. – У </a:t>
            </a:r>
            <a:r>
              <a:rPr lang="en-US" sz="1800" dirty="0" err="1"/>
              <a:t>основи,ове</a:t>
            </a:r>
            <a:r>
              <a:rPr lang="en-US" sz="1800" dirty="0"/>
              <a:t> </a:t>
            </a:r>
            <a:r>
              <a:rPr lang="en-US" sz="1800" dirty="0" err="1"/>
              <a:t>промене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састоје</a:t>
            </a:r>
            <a:r>
              <a:rPr lang="en-US" sz="1800" dirty="0"/>
              <a:t> у </a:t>
            </a:r>
            <a:r>
              <a:rPr lang="en-US" sz="1800" dirty="0" err="1"/>
              <a:t>патолошком</a:t>
            </a:r>
            <a:r>
              <a:rPr lang="en-US" sz="1800" dirty="0"/>
              <a:t> </a:t>
            </a:r>
            <a:r>
              <a:rPr lang="en-US" sz="1800" dirty="0" err="1"/>
              <a:t>смањењу</a:t>
            </a:r>
            <a:r>
              <a:rPr lang="en-US" sz="1800" dirty="0"/>
              <a:t> </a:t>
            </a:r>
            <a:r>
              <a:rPr lang="en-US" sz="1800" dirty="0" err="1"/>
              <a:t>бета-ћелија</a:t>
            </a:r>
            <a:r>
              <a:rPr lang="en-US" sz="1800" dirty="0"/>
              <a:t> </a:t>
            </a:r>
            <a:r>
              <a:rPr lang="en-US" sz="1800" dirty="0" err="1"/>
              <a:t>ендокриних</a:t>
            </a:r>
            <a:r>
              <a:rPr lang="en-US" sz="1800" dirty="0"/>
              <a:t> </a:t>
            </a:r>
            <a:r>
              <a:rPr lang="en-US" sz="1800" dirty="0" err="1"/>
              <a:t>острваца</a:t>
            </a:r>
            <a:r>
              <a:rPr lang="en-US" sz="1800" dirty="0"/>
              <a:t> </a:t>
            </a:r>
            <a:r>
              <a:rPr lang="en-US" sz="1800" dirty="0" err="1"/>
              <a:t>панкреаса</a:t>
            </a:r>
            <a:r>
              <a:rPr lang="en-US" sz="1800" dirty="0"/>
              <a:t>. </a:t>
            </a:r>
            <a:r>
              <a:rPr lang="en-US" sz="1800" dirty="0" err="1"/>
              <a:t>Насупрот</a:t>
            </a:r>
            <a:r>
              <a:rPr lang="en-US" sz="1800" dirty="0"/>
              <a:t> </a:t>
            </a:r>
            <a:r>
              <a:rPr lang="en-US" sz="1800" dirty="0" err="1"/>
              <a:t>њима</a:t>
            </a:r>
            <a:r>
              <a:rPr lang="en-US" sz="1800" dirty="0"/>
              <a:t>, </a:t>
            </a:r>
            <a:r>
              <a:rPr lang="en-US" sz="1800" dirty="0" err="1"/>
              <a:t>број</a:t>
            </a:r>
            <a:r>
              <a:rPr lang="en-US" sz="1800" dirty="0"/>
              <a:t> </a:t>
            </a:r>
            <a:r>
              <a:rPr lang="en-US" sz="1800" dirty="0" err="1"/>
              <a:t>осталих</a:t>
            </a:r>
            <a:r>
              <a:rPr lang="en-US" sz="1800" dirty="0"/>
              <a:t> </a:t>
            </a:r>
            <a:r>
              <a:rPr lang="en-US" sz="1800" dirty="0" err="1"/>
              <a:t>ћелија</a:t>
            </a:r>
            <a:r>
              <a:rPr lang="en-US" sz="1800" dirty="0"/>
              <a:t> </a:t>
            </a:r>
            <a:r>
              <a:rPr lang="en-US" sz="1800" dirty="0" err="1"/>
              <a:t>острваца</a:t>
            </a:r>
            <a:r>
              <a:rPr lang="en-US" sz="1800" dirty="0"/>
              <a:t>: </a:t>
            </a:r>
            <a:r>
              <a:rPr lang="en-US" sz="1800" dirty="0" err="1"/>
              <a:t>алфа</a:t>
            </a:r>
            <a:r>
              <a:rPr lang="en-US" sz="1800" dirty="0"/>
              <a:t>, </a:t>
            </a:r>
            <a:r>
              <a:rPr lang="en-US" sz="1800" dirty="0" err="1"/>
              <a:t>које</a:t>
            </a:r>
            <a:r>
              <a:rPr lang="en-US" sz="1800" dirty="0"/>
              <a:t> </a:t>
            </a:r>
            <a:r>
              <a:rPr lang="en-US" sz="1800" dirty="0" err="1"/>
              <a:t>луче</a:t>
            </a:r>
            <a:r>
              <a:rPr lang="en-US" sz="1800" dirty="0"/>
              <a:t> </a:t>
            </a:r>
            <a:r>
              <a:rPr lang="en-US" sz="1800" dirty="0" err="1"/>
              <a:t>глукагон</a:t>
            </a:r>
            <a:r>
              <a:rPr lang="en-US" sz="1800" dirty="0"/>
              <a:t>, Д-</a:t>
            </a:r>
            <a:r>
              <a:rPr lang="en-US" sz="1800" dirty="0" err="1"/>
              <a:t>ћелија</a:t>
            </a:r>
            <a:r>
              <a:rPr lang="en-US" sz="1800" dirty="0"/>
              <a:t> </a:t>
            </a:r>
            <a:r>
              <a:rPr lang="en-US" sz="1800" dirty="0" err="1"/>
              <a:t>које</a:t>
            </a:r>
            <a:r>
              <a:rPr lang="en-US" sz="1800" dirty="0"/>
              <a:t> </a:t>
            </a:r>
            <a:r>
              <a:rPr lang="en-US" sz="1800" dirty="0" err="1"/>
              <a:t>луче</a:t>
            </a:r>
            <a:r>
              <a:rPr lang="en-US" sz="1800" dirty="0"/>
              <a:t> </a:t>
            </a:r>
            <a:r>
              <a:rPr lang="en-US" sz="1800" dirty="0" err="1"/>
              <a:t>соматостатин</a:t>
            </a:r>
            <a:r>
              <a:rPr lang="en-US" sz="1800" dirty="0"/>
              <a:t> и ПП </a:t>
            </a:r>
            <a:r>
              <a:rPr lang="en-US" sz="1800" dirty="0" err="1"/>
              <a:t>ћелија</a:t>
            </a:r>
            <a:r>
              <a:rPr lang="en-US" sz="1800" dirty="0"/>
              <a:t> </a:t>
            </a:r>
            <a:r>
              <a:rPr lang="en-US" sz="1800" dirty="0" err="1"/>
              <a:t>које</a:t>
            </a:r>
            <a:r>
              <a:rPr lang="en-US" sz="1800" dirty="0"/>
              <a:t> </a:t>
            </a:r>
            <a:r>
              <a:rPr lang="en-US" sz="1800" dirty="0" err="1"/>
              <a:t>луче</a:t>
            </a:r>
            <a:r>
              <a:rPr lang="en-US" sz="1800" dirty="0"/>
              <a:t> </a:t>
            </a:r>
            <a:r>
              <a:rPr lang="en-US" sz="1800" dirty="0" err="1"/>
              <a:t>панкреасни</a:t>
            </a:r>
            <a:r>
              <a:rPr lang="en-US" sz="1800" dirty="0"/>
              <a:t> </a:t>
            </a:r>
            <a:r>
              <a:rPr lang="en-US" sz="1800" dirty="0" err="1"/>
              <a:t>полипептид</a:t>
            </a:r>
            <a:r>
              <a:rPr lang="en-US" sz="1800" dirty="0"/>
              <a:t>, </a:t>
            </a:r>
            <a:r>
              <a:rPr lang="en-US" sz="1800" dirty="0" err="1"/>
              <a:t>незнато</a:t>
            </a:r>
            <a:r>
              <a:rPr lang="en-US" sz="1800" dirty="0"/>
              <a:t> </a:t>
            </a:r>
            <a:r>
              <a:rPr lang="en-US" sz="1800" dirty="0" err="1"/>
              <a:t>је</a:t>
            </a:r>
            <a:r>
              <a:rPr lang="en-US" sz="1800" dirty="0"/>
              <a:t> </a:t>
            </a:r>
            <a:r>
              <a:rPr lang="en-US" sz="1800" dirty="0" err="1"/>
              <a:t>мањи</a:t>
            </a:r>
            <a:r>
              <a:rPr lang="en-US" sz="1800" dirty="0"/>
              <a:t> и </a:t>
            </a:r>
            <a:r>
              <a:rPr lang="en-US" sz="1800" dirty="0" err="1"/>
              <a:t>нема</a:t>
            </a:r>
            <a:r>
              <a:rPr lang="en-US" sz="1800" dirty="0"/>
              <a:t> </a:t>
            </a:r>
            <a:r>
              <a:rPr lang="en-US" sz="1800" dirty="0" err="1"/>
              <a:t>значајних</a:t>
            </a:r>
            <a:r>
              <a:rPr lang="en-US" sz="1800" dirty="0"/>
              <a:t> </a:t>
            </a:r>
            <a:r>
              <a:rPr lang="en-US" sz="1800" dirty="0" err="1"/>
              <a:t>морфолошких</a:t>
            </a:r>
            <a:r>
              <a:rPr lang="en-US" sz="1800" dirty="0"/>
              <a:t> </a:t>
            </a:r>
            <a:r>
              <a:rPr lang="en-US" sz="1800" dirty="0" err="1"/>
              <a:t>промена</a:t>
            </a:r>
            <a:r>
              <a:rPr lang="en-US" sz="1800" dirty="0"/>
              <a:t>. </a:t>
            </a:r>
            <a:r>
              <a:rPr lang="en-US" sz="1800" dirty="0" err="1"/>
              <a:t>Како</a:t>
            </a:r>
            <a:r>
              <a:rPr lang="en-US" sz="1800" dirty="0"/>
              <a:t> </a:t>
            </a:r>
            <a:r>
              <a:rPr lang="en-US" sz="1800" dirty="0" err="1"/>
              <a:t>долази</a:t>
            </a:r>
            <a:r>
              <a:rPr lang="en-US" sz="1800" dirty="0"/>
              <a:t> </a:t>
            </a:r>
            <a:r>
              <a:rPr lang="en-US" sz="1800" dirty="0" err="1"/>
              <a:t>до</a:t>
            </a:r>
            <a:r>
              <a:rPr lang="en-US" sz="1800" dirty="0"/>
              <a:t> </a:t>
            </a:r>
            <a:r>
              <a:rPr lang="en-US" sz="1800" dirty="0" err="1"/>
              <a:t>смањења</a:t>
            </a:r>
            <a:r>
              <a:rPr lang="en-US" sz="1800" dirty="0"/>
              <a:t> </a:t>
            </a:r>
            <a:r>
              <a:rPr lang="en-US" sz="1800" dirty="0" err="1"/>
              <a:t>броја</a:t>
            </a:r>
            <a:r>
              <a:rPr lang="en-US" sz="1800" dirty="0"/>
              <a:t> и </a:t>
            </a:r>
            <a:r>
              <a:rPr lang="en-US" sz="1800" dirty="0" err="1"/>
              <a:t>губитка</a:t>
            </a:r>
            <a:r>
              <a:rPr lang="en-US" sz="1800" dirty="0"/>
              <a:t> </a:t>
            </a:r>
            <a:r>
              <a:rPr lang="en-US" sz="1800" dirty="0" err="1"/>
              <a:t>бета</a:t>
            </a:r>
            <a:r>
              <a:rPr lang="en-US" sz="1800" dirty="0"/>
              <a:t> </a:t>
            </a:r>
            <a:r>
              <a:rPr lang="en-US" sz="1800" dirty="0" err="1"/>
              <a:t>ћелија</a:t>
            </a:r>
            <a:r>
              <a:rPr lang="en-US" sz="1800" dirty="0"/>
              <a:t>, </a:t>
            </a:r>
            <a:r>
              <a:rPr lang="en-US" sz="1800" dirty="0" err="1"/>
              <a:t>тако</a:t>
            </a:r>
            <a:r>
              <a:rPr lang="en-US" sz="1800" dirty="0"/>
              <a:t> </a:t>
            </a:r>
            <a:r>
              <a:rPr lang="en-US" sz="1800" dirty="0" err="1"/>
              <a:t>концентрација</a:t>
            </a:r>
            <a:r>
              <a:rPr lang="en-US" sz="1800" dirty="0"/>
              <a:t> </a:t>
            </a:r>
            <a:r>
              <a:rPr lang="en-US" sz="1800" dirty="0" err="1"/>
              <a:t>инсулина</a:t>
            </a:r>
            <a:r>
              <a:rPr lang="en-US" sz="1800" dirty="0"/>
              <a:t>, </a:t>
            </a:r>
            <a:r>
              <a:rPr lang="en-US" sz="1800" dirty="0" err="1"/>
              <a:t>неопходног</a:t>
            </a:r>
            <a:r>
              <a:rPr lang="en-US" sz="1800" dirty="0"/>
              <a:t> </a:t>
            </a:r>
            <a:r>
              <a:rPr lang="en-US" sz="1800" dirty="0" err="1"/>
              <a:t>за</a:t>
            </a:r>
            <a:r>
              <a:rPr lang="en-US" sz="1800" dirty="0"/>
              <a:t> </a:t>
            </a:r>
            <a:r>
              <a:rPr lang="en-US" sz="1800" dirty="0" err="1"/>
              <a:t>регулиосање</a:t>
            </a:r>
            <a:r>
              <a:rPr lang="en-US" sz="1800" dirty="0"/>
              <a:t> </a:t>
            </a:r>
            <a:r>
              <a:rPr lang="en-US" sz="1800" dirty="0" err="1"/>
              <a:t>нивоа</a:t>
            </a:r>
            <a:r>
              <a:rPr lang="en-US" sz="1800" dirty="0"/>
              <a:t> </a:t>
            </a:r>
            <a:r>
              <a:rPr lang="en-US" sz="1800" dirty="0" err="1"/>
              <a:t>глукозе</a:t>
            </a:r>
            <a:r>
              <a:rPr lang="en-US" sz="1800" dirty="0"/>
              <a:t>, </a:t>
            </a:r>
            <a:r>
              <a:rPr lang="en-US" sz="1800" dirty="0" err="1"/>
              <a:t>опада</a:t>
            </a:r>
            <a:r>
              <a:rPr lang="en-US" sz="1800" dirty="0"/>
              <a:t>. </a:t>
            </a:r>
            <a:r>
              <a:rPr lang="en-US" sz="1800" dirty="0" err="1"/>
              <a:t>Међутим</a:t>
            </a:r>
            <a:r>
              <a:rPr lang="en-US" sz="1800" dirty="0"/>
              <a:t>, </a:t>
            </a:r>
            <a:r>
              <a:rPr lang="en-US" sz="1800" dirty="0" err="1"/>
              <a:t>хипергликемија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развија</a:t>
            </a:r>
            <a:r>
              <a:rPr lang="en-US" sz="1800" dirty="0"/>
              <a:t> </a:t>
            </a:r>
            <a:r>
              <a:rPr lang="en-US" sz="1800" dirty="0" err="1"/>
              <a:t>тек</a:t>
            </a:r>
            <a:r>
              <a:rPr lang="en-US" sz="1800" dirty="0"/>
              <a:t> </a:t>
            </a:r>
            <a:r>
              <a:rPr lang="en-US" sz="1800" dirty="0" err="1"/>
              <a:t>када</a:t>
            </a:r>
            <a:r>
              <a:rPr lang="en-US" sz="1800" dirty="0"/>
              <a:t> 80-90% </a:t>
            </a:r>
            <a:r>
              <a:rPr lang="en-US" sz="1800" dirty="0" err="1"/>
              <a:t>ћелија</a:t>
            </a:r>
            <a:r>
              <a:rPr lang="en-US" sz="1800" dirty="0"/>
              <a:t> </a:t>
            </a:r>
            <a:r>
              <a:rPr lang="en-US" sz="1800" dirty="0" err="1"/>
              <a:t>буде</a:t>
            </a:r>
            <a:r>
              <a:rPr lang="en-US" sz="1800" dirty="0"/>
              <a:t> </a:t>
            </a:r>
            <a:r>
              <a:rPr lang="en-US" sz="1800" dirty="0" err="1"/>
              <a:t>уништено</a:t>
            </a:r>
            <a:r>
              <a:rPr lang="en-US" sz="1800" dirty="0"/>
              <a:t>. У </a:t>
            </a:r>
            <a:r>
              <a:rPr lang="en-US" sz="1800" dirty="0" err="1"/>
              <a:t>том</a:t>
            </a:r>
            <a:r>
              <a:rPr lang="en-US" sz="1800" dirty="0"/>
              <a:t> </a:t>
            </a:r>
            <a:r>
              <a:rPr lang="en-US" sz="1800" dirty="0" err="1"/>
              <a:t>тренутку</a:t>
            </a:r>
            <a:r>
              <a:rPr lang="en-US" sz="1800" dirty="0"/>
              <a:t> у </a:t>
            </a:r>
            <a:r>
              <a:rPr lang="en-US" sz="1800" dirty="0" err="1"/>
              <a:t>највећем</a:t>
            </a:r>
            <a:r>
              <a:rPr lang="en-US" sz="1800" dirty="0"/>
              <a:t> </a:t>
            </a:r>
            <a:r>
              <a:rPr lang="en-US" sz="1800" dirty="0" err="1"/>
              <a:t>делу</a:t>
            </a:r>
            <a:r>
              <a:rPr lang="en-US" sz="1800" dirty="0"/>
              <a:t> </a:t>
            </a:r>
            <a:r>
              <a:rPr lang="en-US" sz="1800" dirty="0" err="1"/>
              <a:t>панкреаса</a:t>
            </a:r>
            <a:r>
              <a:rPr lang="en-US" sz="1800" dirty="0"/>
              <a:t> у </a:t>
            </a:r>
            <a:r>
              <a:rPr lang="en-US" sz="1800" dirty="0" err="1"/>
              <a:t>острвцима</a:t>
            </a:r>
            <a:r>
              <a:rPr lang="en-US" sz="1800" dirty="0"/>
              <a:t> </a:t>
            </a:r>
            <a:r>
              <a:rPr lang="en-US" sz="1800" dirty="0" err="1"/>
              <a:t>нема</a:t>
            </a:r>
            <a:r>
              <a:rPr lang="en-US" sz="1800" dirty="0"/>
              <a:t> </a:t>
            </a:r>
            <a:r>
              <a:rPr lang="en-US" sz="1800" dirty="0" err="1"/>
              <a:t>бета-ћелија</a:t>
            </a:r>
            <a:r>
              <a:rPr lang="en-US" sz="1800" dirty="0"/>
              <a:t>, а у </a:t>
            </a:r>
            <a:r>
              <a:rPr lang="en-US" sz="1800" dirty="0" err="1"/>
              <a:t>неким</a:t>
            </a:r>
            <a:r>
              <a:rPr lang="en-US" sz="1800" dirty="0"/>
              <a:t> </a:t>
            </a:r>
            <a:r>
              <a:rPr lang="en-US" sz="1800" dirty="0" err="1"/>
              <a:t>деловима</a:t>
            </a:r>
            <a:r>
              <a:rPr lang="en-US" sz="1800" dirty="0"/>
              <a:t> у </a:t>
            </a:r>
            <a:r>
              <a:rPr lang="en-US" sz="1800" dirty="0" err="1"/>
              <a:t>острвцима</a:t>
            </a:r>
            <a:r>
              <a:rPr lang="en-US" sz="1800" dirty="0"/>
              <a:t> </a:t>
            </a:r>
            <a:r>
              <a:rPr lang="en-US" sz="1800" dirty="0" err="1"/>
              <a:t>се</a:t>
            </a:r>
            <a:r>
              <a:rPr lang="en-US" sz="1800" dirty="0"/>
              <a:t> </a:t>
            </a:r>
            <a:r>
              <a:rPr lang="en-US" sz="1800" dirty="0" err="1"/>
              <a:t>јавља</a:t>
            </a:r>
            <a:r>
              <a:rPr lang="en-US" sz="1800" dirty="0"/>
              <a:t> </a:t>
            </a:r>
            <a:r>
              <a:rPr lang="en-US" sz="1800" dirty="0" err="1"/>
              <a:t>инфламаторна</a:t>
            </a:r>
            <a:r>
              <a:rPr lang="en-US" sz="1800" dirty="0"/>
              <a:t> </a:t>
            </a:r>
            <a:r>
              <a:rPr lang="en-US" sz="1800" dirty="0" err="1"/>
              <a:t>реакција</a:t>
            </a:r>
            <a:r>
              <a:rPr lang="en-US" sz="1800" dirty="0"/>
              <a:t>- </a:t>
            </a:r>
            <a:r>
              <a:rPr lang="en-US" sz="1800" dirty="0" err="1"/>
              <a:t>инсулитис</a:t>
            </a:r>
            <a:r>
              <a:rPr lang="en-US" sz="1800" dirty="0"/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Генетска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основа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наслеђивање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јавља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7%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дијабетичара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чему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2-4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већи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уколико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отац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дијабетичар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Доказана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несумњива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између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ХЛА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хумани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леукоцитни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антиген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антигена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испољавања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Т1ДМ.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повезаност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највећа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D3, DR4, DR3/DR4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локусе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ХЛА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налазе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региону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MHC II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класе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кратком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краку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хромозомa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Данас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сматра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аутоимуни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почиње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погрешном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презентацијом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протеинских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антигена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површини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самих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бета-ћелија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Такође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поред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целуларног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одговора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аутоимуни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укључени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Б-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лимфоцити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луче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хуморални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аутоантитела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сврстати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3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класе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Прва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класа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ICA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инсуларна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јављају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подкласе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цитоплазматска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против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антигена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површини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бета-ћелија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/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Друга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класа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аутоантитела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инсуларна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против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 IAA.</a:t>
            </a:r>
          </a:p>
          <a:p>
            <a:pPr algn="just" fontAlgn="base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Трећа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dirty="0" err="1">
                <a:latin typeface="Times New Roman" pitchFamily="18" charset="0"/>
                <a:cs typeface="Times New Roman" pitchFamily="18" charset="0"/>
              </a:rPr>
              <a:t>класа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аутоантитела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везују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ензим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декарбоксилазу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глутаминске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киселине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 GAD.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Такође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набројана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сматрају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маркерима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аутоимуног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оштећења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бета-ћелија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таква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употребити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предикцију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превенцију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мелитуса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Дијагноза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случајевима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постоје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типични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клинички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знаци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знатно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олакшана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знаци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последица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хипергликемије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испољавају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појачано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мокрење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полиурија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појачана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жеђ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полидипсија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појачан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осећај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глади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полифагија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губитак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тежине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умор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раној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болести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међутим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знаци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неспецифични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чега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често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изостане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Т1ДМ.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Већ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обичан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урина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налаз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глукозе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ацетона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пробудити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сумњу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Ипак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постављање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неопходно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одређивање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гликемије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између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10% и 70%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дијагностикованим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Т1ДМ,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утврђена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кетоацидоза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метаболички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поремећај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карактерише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тријадом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хипергликемија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кетацидоза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кетонурија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Уколико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детета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присутни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карактеристични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ниво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глукозе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изнад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/l,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Т1ДМ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ОГТТ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теста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орално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оптерећење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глукозом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случају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изостали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утврђен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повишен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ниво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глукозе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СЗО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препоручује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утврђивање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гликемије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наташте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и/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ОГТТ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Гликемија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наташте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одређује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након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више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калоријског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уноса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уколико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добијена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вредност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≥ 7.0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/l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Т1ДМ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Гликолизирани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хемоглобин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А1с (HbA1c)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користи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клиничкој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пракси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оквиру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мера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предикције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поступак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утврђивања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генетским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имунолошким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појаву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Одређивање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антитела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(ICA, GAD, IAА)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корисно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неопходно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дијагнозу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разликовање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подтипа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 А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 Б –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неопходно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одређивање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ових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антител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а.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pPr algn="just"/>
            <a:r>
              <a:rPr lang="en-US" sz="1500" b="1" dirty="0" err="1"/>
              <a:t>Клиничка</a:t>
            </a:r>
            <a:r>
              <a:rPr lang="en-US" sz="1500" b="1" dirty="0"/>
              <a:t> </a:t>
            </a:r>
            <a:r>
              <a:rPr lang="en-US" sz="1500" b="1" dirty="0" err="1"/>
              <a:t>слика</a:t>
            </a:r>
            <a:endParaRPr lang="en-US" sz="1500" dirty="0"/>
          </a:p>
          <a:p>
            <a:pPr algn="just"/>
            <a:r>
              <a:rPr lang="en-US" sz="1500" dirty="0" err="1"/>
              <a:t>Дијабетес</a:t>
            </a:r>
            <a:r>
              <a:rPr lang="en-US" sz="1500" dirty="0"/>
              <a:t> </a:t>
            </a:r>
            <a:r>
              <a:rPr lang="en-US" sz="1500" dirty="0" err="1"/>
              <a:t>мелитус</a:t>
            </a:r>
            <a:r>
              <a:rPr lang="en-US" sz="1500" dirty="0"/>
              <a:t> </a:t>
            </a:r>
            <a:r>
              <a:rPr lang="en-US" sz="1500" dirty="0" err="1"/>
              <a:t>је</a:t>
            </a:r>
            <a:r>
              <a:rPr lang="en-US" sz="1500" dirty="0"/>
              <a:t> </a:t>
            </a:r>
            <a:r>
              <a:rPr lang="en-US" sz="1500" dirty="0" err="1"/>
              <a:t>хронично</a:t>
            </a:r>
            <a:r>
              <a:rPr lang="en-US" sz="1500" dirty="0"/>
              <a:t> и </a:t>
            </a:r>
            <a:r>
              <a:rPr lang="en-US" sz="1500" dirty="0" err="1"/>
              <a:t>доживотно</a:t>
            </a:r>
            <a:r>
              <a:rPr lang="en-US" sz="1500" dirty="0"/>
              <a:t> </a:t>
            </a:r>
            <a:r>
              <a:rPr lang="en-US" sz="1500" dirty="0" err="1"/>
              <a:t>оболење</a:t>
            </a:r>
            <a:r>
              <a:rPr lang="en-US" sz="1500" dirty="0"/>
              <a:t>, </a:t>
            </a:r>
            <a:r>
              <a:rPr lang="en-US" sz="1500" dirty="0" err="1"/>
              <a:t>које</a:t>
            </a:r>
            <a:r>
              <a:rPr lang="en-US" sz="1500" dirty="0"/>
              <a:t> </a:t>
            </a:r>
            <a:r>
              <a:rPr lang="en-US" sz="1500" dirty="0" err="1"/>
              <a:t>захтева</a:t>
            </a:r>
            <a:r>
              <a:rPr lang="en-US" sz="1500" dirty="0"/>
              <a:t> </a:t>
            </a:r>
            <a:r>
              <a:rPr lang="en-US" sz="1500" dirty="0" err="1"/>
              <a:t>стално</a:t>
            </a:r>
            <a:r>
              <a:rPr lang="en-US" sz="1500" dirty="0"/>
              <a:t> </a:t>
            </a:r>
            <a:r>
              <a:rPr lang="en-US" sz="1500" dirty="0" err="1"/>
              <a:t>праћење</a:t>
            </a:r>
            <a:r>
              <a:rPr lang="en-US" sz="1500" dirty="0"/>
              <a:t> и </a:t>
            </a:r>
            <a:r>
              <a:rPr lang="en-US" sz="1500" dirty="0" err="1"/>
              <a:t>терапију</a:t>
            </a:r>
            <a:r>
              <a:rPr lang="en-US" sz="1500" dirty="0"/>
              <a:t>. У </a:t>
            </a:r>
            <a:r>
              <a:rPr lang="en-US" sz="1500" dirty="0" err="1"/>
              <a:t>клиничкој</a:t>
            </a:r>
            <a:r>
              <a:rPr lang="en-US" sz="1500" dirty="0"/>
              <a:t> </a:t>
            </a:r>
            <a:r>
              <a:rPr lang="en-US" sz="1500" dirty="0" err="1"/>
              <a:t>слици</a:t>
            </a:r>
            <a:r>
              <a:rPr lang="en-US" sz="1500" dirty="0"/>
              <a:t> </a:t>
            </a:r>
            <a:r>
              <a:rPr lang="en-US" sz="1500" dirty="0" err="1"/>
              <a:t>доминирају</a:t>
            </a:r>
            <a:r>
              <a:rPr lang="en-US" sz="1500" dirty="0"/>
              <a:t> </a:t>
            </a:r>
            <a:r>
              <a:rPr lang="en-US" sz="1500" dirty="0" err="1"/>
              <a:t>симптоми</a:t>
            </a:r>
            <a:r>
              <a:rPr lang="en-US" sz="1500" dirty="0"/>
              <a:t> </a:t>
            </a:r>
            <a:r>
              <a:rPr lang="en-US" sz="1500" dirty="0" err="1"/>
              <a:t>који</a:t>
            </a:r>
            <a:r>
              <a:rPr lang="en-US" sz="1500" dirty="0"/>
              <a:t> </a:t>
            </a:r>
            <a:r>
              <a:rPr lang="en-US" sz="1500" dirty="0" err="1"/>
              <a:t>су</a:t>
            </a:r>
            <a:r>
              <a:rPr lang="en-US" sz="1500" dirty="0"/>
              <a:t> </a:t>
            </a:r>
            <a:r>
              <a:rPr lang="en-US" sz="1500" dirty="0" err="1"/>
              <a:t>последица</a:t>
            </a:r>
            <a:r>
              <a:rPr lang="en-US" sz="1500" dirty="0"/>
              <a:t> </a:t>
            </a:r>
            <a:r>
              <a:rPr lang="en-US" sz="1500" dirty="0" err="1"/>
              <a:t>хипергликемије</a:t>
            </a:r>
            <a:r>
              <a:rPr lang="en-US" sz="1500" dirty="0"/>
              <a:t>. </a:t>
            </a:r>
            <a:r>
              <a:rPr lang="en-US" sz="1500" dirty="0" err="1"/>
              <a:t>Тежина</a:t>
            </a:r>
            <a:r>
              <a:rPr lang="en-US" sz="1500" dirty="0"/>
              <a:t> </a:t>
            </a:r>
            <a:r>
              <a:rPr lang="en-US" sz="1500" dirty="0" err="1"/>
              <a:t>клиничке</a:t>
            </a:r>
            <a:r>
              <a:rPr lang="en-US" sz="1500" dirty="0"/>
              <a:t> </a:t>
            </a:r>
            <a:r>
              <a:rPr lang="en-US" sz="1500" dirty="0" err="1"/>
              <a:t>слике</a:t>
            </a:r>
            <a:r>
              <a:rPr lang="en-US" sz="1500" dirty="0"/>
              <a:t> </a:t>
            </a:r>
            <a:r>
              <a:rPr lang="en-US" sz="1500" dirty="0" err="1"/>
              <a:t>варира</a:t>
            </a:r>
            <a:r>
              <a:rPr lang="en-US" sz="1500" dirty="0"/>
              <a:t> </a:t>
            </a:r>
            <a:r>
              <a:rPr lang="en-US" sz="1500" dirty="0" err="1"/>
              <a:t>од</a:t>
            </a:r>
            <a:r>
              <a:rPr lang="en-US" sz="1500" dirty="0"/>
              <a:t> </a:t>
            </a:r>
            <a:r>
              <a:rPr lang="en-US" sz="1500" dirty="0" err="1"/>
              <a:t>изузетно</a:t>
            </a:r>
            <a:r>
              <a:rPr lang="en-US" sz="1500" dirty="0"/>
              <a:t> </a:t>
            </a:r>
            <a:r>
              <a:rPr lang="en-US" sz="1500" dirty="0" err="1"/>
              <a:t>тешке</a:t>
            </a:r>
            <a:r>
              <a:rPr lang="en-US" sz="1500" dirty="0"/>
              <a:t>, </a:t>
            </a:r>
            <a:r>
              <a:rPr lang="en-US" sz="1500" dirty="0" err="1"/>
              <a:t>да</a:t>
            </a:r>
            <a:r>
              <a:rPr lang="en-US" sz="1500" dirty="0"/>
              <a:t> </a:t>
            </a:r>
            <a:r>
              <a:rPr lang="en-US" sz="1500" dirty="0" err="1"/>
              <a:t>угрожава</a:t>
            </a:r>
            <a:r>
              <a:rPr lang="en-US" sz="1500" dirty="0"/>
              <a:t> </a:t>
            </a:r>
            <a:r>
              <a:rPr lang="en-US" sz="1500" dirty="0" err="1"/>
              <a:t>живот</a:t>
            </a:r>
            <a:r>
              <a:rPr lang="en-US" sz="1500" dirty="0"/>
              <a:t> </a:t>
            </a:r>
            <a:r>
              <a:rPr lang="en-US" sz="1500" dirty="0" err="1"/>
              <a:t>пацијента</a:t>
            </a:r>
            <a:r>
              <a:rPr lang="en-US" sz="1500" dirty="0"/>
              <a:t>, </a:t>
            </a:r>
            <a:r>
              <a:rPr lang="en-US" sz="1500" dirty="0" err="1"/>
              <a:t>због</a:t>
            </a:r>
            <a:r>
              <a:rPr lang="en-US" sz="1500" dirty="0"/>
              <a:t> </a:t>
            </a:r>
            <a:r>
              <a:rPr lang="en-US" sz="1500" dirty="0" err="1"/>
              <a:t>тешких</a:t>
            </a:r>
            <a:r>
              <a:rPr lang="en-US" sz="1500" dirty="0"/>
              <a:t> </a:t>
            </a:r>
            <a:r>
              <a:rPr lang="en-US" sz="1500" dirty="0" err="1"/>
              <a:t>метаболичких</a:t>
            </a:r>
            <a:r>
              <a:rPr lang="en-US" sz="1500" dirty="0"/>
              <a:t> </a:t>
            </a:r>
            <a:r>
              <a:rPr lang="en-US" sz="1500" dirty="0" err="1"/>
              <a:t>поремећаја</a:t>
            </a:r>
            <a:r>
              <a:rPr lang="en-US" sz="1500" dirty="0"/>
              <a:t>, </a:t>
            </a:r>
            <a:r>
              <a:rPr lang="en-US" sz="1500" dirty="0" err="1"/>
              <a:t>до</a:t>
            </a:r>
            <a:r>
              <a:rPr lang="en-US" sz="1500" dirty="0"/>
              <a:t> </a:t>
            </a:r>
            <a:r>
              <a:rPr lang="en-US" sz="1500" dirty="0" err="1"/>
              <a:t>веома</a:t>
            </a:r>
            <a:r>
              <a:rPr lang="en-US" sz="1500" dirty="0"/>
              <a:t> </a:t>
            </a:r>
            <a:r>
              <a:rPr lang="en-US" sz="1500" dirty="0" err="1"/>
              <a:t>благе</a:t>
            </a:r>
            <a:r>
              <a:rPr lang="en-US" sz="1500" dirty="0"/>
              <a:t> </a:t>
            </a:r>
            <a:r>
              <a:rPr lang="en-US" sz="1500" dirty="0" err="1"/>
              <a:t>када</a:t>
            </a:r>
            <a:r>
              <a:rPr lang="en-US" sz="1500" dirty="0"/>
              <a:t> </a:t>
            </a:r>
            <a:r>
              <a:rPr lang="en-US" sz="1500" dirty="0" err="1"/>
              <a:t>се</a:t>
            </a:r>
            <a:r>
              <a:rPr lang="en-US" sz="1500" dirty="0"/>
              <a:t> </a:t>
            </a:r>
            <a:r>
              <a:rPr lang="en-US" sz="1500" dirty="0" err="1"/>
              <a:t>пацијент</a:t>
            </a:r>
            <a:r>
              <a:rPr lang="en-US" sz="1500" dirty="0"/>
              <a:t> </a:t>
            </a:r>
            <a:r>
              <a:rPr lang="en-US" sz="1500" dirty="0" err="1"/>
              <a:t>осећа</a:t>
            </a:r>
            <a:r>
              <a:rPr lang="en-US" sz="1500" dirty="0"/>
              <a:t> </a:t>
            </a:r>
            <a:r>
              <a:rPr lang="en-US" sz="1500" dirty="0" err="1"/>
              <a:t>здравим</a:t>
            </a:r>
            <a:r>
              <a:rPr lang="en-US" sz="1500" dirty="0"/>
              <a:t> и </a:t>
            </a:r>
            <a:r>
              <a:rPr lang="en-US" sz="1500" dirty="0" err="1"/>
              <a:t>способним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обављање</a:t>
            </a:r>
            <a:r>
              <a:rPr lang="en-US" sz="1500" dirty="0"/>
              <a:t> </a:t>
            </a:r>
            <a:r>
              <a:rPr lang="en-US" sz="1500" dirty="0" err="1"/>
              <a:t>свакодневних</a:t>
            </a:r>
            <a:r>
              <a:rPr lang="en-US" sz="1500" dirty="0"/>
              <a:t> </a:t>
            </a:r>
            <a:r>
              <a:rPr lang="en-US" sz="1500" dirty="0" err="1"/>
              <a:t>активности</a:t>
            </a:r>
            <a:r>
              <a:rPr lang="en-US" sz="1500" dirty="0"/>
              <a:t>. У </a:t>
            </a:r>
            <a:r>
              <a:rPr lang="en-US" sz="1500" dirty="0" err="1"/>
              <a:t>условима</a:t>
            </a:r>
            <a:r>
              <a:rPr lang="en-US" sz="1500" dirty="0"/>
              <a:t> </a:t>
            </a:r>
            <a:r>
              <a:rPr lang="en-US" sz="1500" dirty="0" err="1"/>
              <a:t>недостатка</a:t>
            </a:r>
            <a:r>
              <a:rPr lang="en-US" sz="1500" dirty="0"/>
              <a:t> </a:t>
            </a:r>
            <a:r>
              <a:rPr lang="en-US" sz="1500" dirty="0" err="1"/>
              <a:t>инсулина</a:t>
            </a:r>
            <a:r>
              <a:rPr lang="en-US" sz="1500" dirty="0"/>
              <a:t> </a:t>
            </a:r>
            <a:r>
              <a:rPr lang="en-US" sz="1500" dirty="0" err="1"/>
              <a:t>смањен</a:t>
            </a:r>
            <a:r>
              <a:rPr lang="en-US" sz="1500" dirty="0"/>
              <a:t> </a:t>
            </a:r>
            <a:r>
              <a:rPr lang="en-US" sz="1500" dirty="0" err="1"/>
              <a:t>је</a:t>
            </a:r>
            <a:r>
              <a:rPr lang="en-US" sz="1500" dirty="0"/>
              <a:t> </a:t>
            </a:r>
            <a:r>
              <a:rPr lang="en-US" sz="1500" dirty="0" err="1"/>
              <a:t>улазак</a:t>
            </a:r>
            <a:r>
              <a:rPr lang="en-US" sz="1500" dirty="0"/>
              <a:t> </a:t>
            </a:r>
            <a:r>
              <a:rPr lang="en-US" sz="1500" dirty="0" err="1"/>
              <a:t>глукозе</a:t>
            </a:r>
            <a:r>
              <a:rPr lang="en-US" sz="1500" dirty="0"/>
              <a:t> у </a:t>
            </a:r>
            <a:r>
              <a:rPr lang="en-US" sz="1500" dirty="0" err="1"/>
              <a:t>ткива</a:t>
            </a:r>
            <a:r>
              <a:rPr lang="en-US" sz="1500" dirty="0"/>
              <a:t>, </a:t>
            </a:r>
            <a:r>
              <a:rPr lang="en-US" sz="1500" dirty="0" err="1"/>
              <a:t>како</a:t>
            </a:r>
            <a:r>
              <a:rPr lang="en-US" sz="1500" dirty="0"/>
              <a:t> у </a:t>
            </a:r>
            <a:r>
              <a:rPr lang="en-US" sz="1500" dirty="0" err="1"/>
              <a:t>она</a:t>
            </a:r>
            <a:r>
              <a:rPr lang="en-US" sz="1500" dirty="0"/>
              <a:t> </a:t>
            </a:r>
            <a:r>
              <a:rPr lang="en-US" sz="1500" dirty="0" err="1"/>
              <a:t>која</a:t>
            </a:r>
            <a:r>
              <a:rPr lang="en-US" sz="1500" dirty="0"/>
              <a:t> </a:t>
            </a:r>
            <a:r>
              <a:rPr lang="en-US" sz="1500" dirty="0" err="1"/>
              <a:t>је</a:t>
            </a:r>
            <a:r>
              <a:rPr lang="en-US" sz="1500" dirty="0"/>
              <a:t> </a:t>
            </a:r>
            <a:r>
              <a:rPr lang="en-US" sz="1500" dirty="0" err="1"/>
              <a:t>користе</a:t>
            </a:r>
            <a:r>
              <a:rPr lang="en-US" sz="1500" dirty="0"/>
              <a:t> </a:t>
            </a:r>
            <a:r>
              <a:rPr lang="en-US" sz="1500" dirty="0" err="1"/>
              <a:t>посредством</a:t>
            </a:r>
            <a:r>
              <a:rPr lang="en-US" sz="1500" dirty="0"/>
              <a:t> </a:t>
            </a:r>
            <a:r>
              <a:rPr lang="en-US" sz="1500" dirty="0" err="1"/>
              <a:t>инсулина</a:t>
            </a:r>
            <a:r>
              <a:rPr lang="en-US" sz="1500" dirty="0"/>
              <a:t> (</a:t>
            </a:r>
            <a:r>
              <a:rPr lang="en-US" sz="1500" dirty="0" err="1"/>
              <a:t>масно</a:t>
            </a:r>
            <a:r>
              <a:rPr lang="en-US" sz="1500" dirty="0"/>
              <a:t> и </a:t>
            </a:r>
            <a:r>
              <a:rPr lang="en-US" sz="1500" dirty="0" err="1"/>
              <a:t>мишићно</a:t>
            </a:r>
            <a:r>
              <a:rPr lang="en-US" sz="1500" dirty="0"/>
              <a:t>) </a:t>
            </a:r>
            <a:r>
              <a:rPr lang="en-US" sz="1500" dirty="0" err="1"/>
              <a:t>тако</a:t>
            </a:r>
            <a:r>
              <a:rPr lang="en-US" sz="1500" dirty="0"/>
              <a:t> и у </a:t>
            </a:r>
            <a:r>
              <a:rPr lang="en-US" sz="1500" dirty="0" err="1"/>
              <a:t>она</a:t>
            </a:r>
            <a:r>
              <a:rPr lang="en-US" sz="1500" dirty="0"/>
              <a:t> </a:t>
            </a:r>
            <a:r>
              <a:rPr lang="en-US" sz="1500" dirty="0" err="1"/>
              <a:t>која</a:t>
            </a:r>
            <a:r>
              <a:rPr lang="en-US" sz="1500" dirty="0"/>
              <a:t> </a:t>
            </a:r>
            <a:r>
              <a:rPr lang="en-US" sz="1500" dirty="0" err="1"/>
              <a:t>је</a:t>
            </a:r>
            <a:r>
              <a:rPr lang="en-US" sz="1500" dirty="0"/>
              <a:t> </a:t>
            </a:r>
            <a:r>
              <a:rPr lang="en-US" sz="1500" dirty="0" err="1"/>
              <a:t>могу</a:t>
            </a:r>
            <a:r>
              <a:rPr lang="en-US" sz="1500" dirty="0"/>
              <a:t> </a:t>
            </a:r>
            <a:r>
              <a:rPr lang="en-US" sz="1500" dirty="0" err="1"/>
              <a:t>користити</a:t>
            </a:r>
            <a:r>
              <a:rPr lang="en-US" sz="1500" dirty="0"/>
              <a:t> и </a:t>
            </a:r>
            <a:r>
              <a:rPr lang="en-US" sz="1500" dirty="0" err="1"/>
              <a:t>без</a:t>
            </a:r>
            <a:r>
              <a:rPr lang="en-US" sz="1500" dirty="0"/>
              <a:t> </a:t>
            </a:r>
            <a:r>
              <a:rPr lang="en-US" sz="1500" dirty="0" err="1"/>
              <a:t>инсулина</a:t>
            </a:r>
            <a:r>
              <a:rPr lang="en-US" sz="1500" dirty="0"/>
              <a:t> (</a:t>
            </a:r>
            <a:r>
              <a:rPr lang="en-US" sz="1500" dirty="0" err="1"/>
              <a:t>хепатоцити</a:t>
            </a:r>
            <a:r>
              <a:rPr lang="en-US" sz="1500" dirty="0"/>
              <a:t>, </a:t>
            </a:r>
            <a:r>
              <a:rPr lang="en-US" sz="1500" dirty="0" err="1"/>
              <a:t>где</a:t>
            </a:r>
            <a:r>
              <a:rPr lang="en-US" sz="1500" dirty="0"/>
              <a:t> </a:t>
            </a:r>
            <a:r>
              <a:rPr lang="en-US" sz="1500" dirty="0" err="1"/>
              <a:t>инсулин</a:t>
            </a:r>
            <a:r>
              <a:rPr lang="en-US" sz="1500" dirty="0"/>
              <a:t> </a:t>
            </a:r>
            <a:r>
              <a:rPr lang="en-US" sz="1500" dirty="0" err="1"/>
              <a:t>делује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гликокиназу</a:t>
            </a:r>
            <a:r>
              <a:rPr lang="en-US" sz="1500" dirty="0"/>
              <a:t> </a:t>
            </a:r>
            <a:r>
              <a:rPr lang="en-US" sz="1500" dirty="0" err="1"/>
              <a:t>која</a:t>
            </a:r>
            <a:r>
              <a:rPr lang="en-US" sz="1500" dirty="0"/>
              <a:t> </a:t>
            </a:r>
            <a:r>
              <a:rPr lang="en-US" sz="1500" dirty="0" err="1"/>
              <a:t>фосфорилише</a:t>
            </a:r>
            <a:r>
              <a:rPr lang="en-US" sz="1500" dirty="0"/>
              <a:t> </a:t>
            </a:r>
            <a:r>
              <a:rPr lang="en-US" sz="1500" dirty="0" err="1"/>
              <a:t>глукозу</a:t>
            </a:r>
            <a:r>
              <a:rPr lang="en-US" sz="1500" dirty="0"/>
              <a:t>). </a:t>
            </a:r>
            <a:r>
              <a:rPr lang="en-US" sz="1500" dirty="0" err="1"/>
              <a:t>Инсулин</a:t>
            </a:r>
            <a:r>
              <a:rPr lang="en-US" sz="1500" dirty="0"/>
              <a:t> </a:t>
            </a:r>
            <a:r>
              <a:rPr lang="en-US" sz="1500" dirty="0" err="1"/>
              <a:t>омогућава</a:t>
            </a:r>
            <a:r>
              <a:rPr lang="en-US" sz="1500" dirty="0"/>
              <a:t> </a:t>
            </a:r>
            <a:r>
              <a:rPr lang="en-US" sz="1500" dirty="0" err="1"/>
              <a:t>да</a:t>
            </a:r>
            <a:r>
              <a:rPr lang="en-US" sz="1500" dirty="0"/>
              <a:t> </a:t>
            </a:r>
            <a:r>
              <a:rPr lang="en-US" sz="1500" dirty="0" err="1"/>
              <a:t>се</a:t>
            </a:r>
            <a:r>
              <a:rPr lang="en-US" sz="1500" dirty="0"/>
              <a:t> </a:t>
            </a:r>
            <a:r>
              <a:rPr lang="en-US" sz="1500" dirty="0" err="1"/>
              <a:t>после</a:t>
            </a:r>
            <a:r>
              <a:rPr lang="en-US" sz="1500" dirty="0"/>
              <a:t> </a:t>
            </a:r>
            <a:r>
              <a:rPr lang="en-US" sz="1500" dirty="0" err="1"/>
              <a:t>уласка</a:t>
            </a:r>
            <a:r>
              <a:rPr lang="en-US" sz="1500" dirty="0"/>
              <a:t> </a:t>
            </a:r>
            <a:r>
              <a:rPr lang="en-US" sz="1500" dirty="0" err="1"/>
              <a:t>глукозе</a:t>
            </a:r>
            <a:r>
              <a:rPr lang="en-US" sz="1500" dirty="0"/>
              <a:t> у </a:t>
            </a:r>
            <a:r>
              <a:rPr lang="en-US" sz="1500" dirty="0" err="1"/>
              <a:t>ћелију</a:t>
            </a:r>
            <a:r>
              <a:rPr lang="en-US" sz="1500" dirty="0"/>
              <a:t> 50% </a:t>
            </a:r>
            <a:r>
              <a:rPr lang="en-US" sz="1500" dirty="0" err="1"/>
              <a:t>искористи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добијање</a:t>
            </a:r>
            <a:r>
              <a:rPr lang="en-US" sz="1500" dirty="0"/>
              <a:t> </a:t>
            </a:r>
            <a:r>
              <a:rPr lang="en-US" sz="1500" dirty="0" err="1"/>
              <a:t>енергије</a:t>
            </a:r>
            <a:r>
              <a:rPr lang="en-US" sz="1500" dirty="0"/>
              <a:t>, 40%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синтезу</a:t>
            </a:r>
            <a:r>
              <a:rPr lang="en-US" sz="1500" dirty="0"/>
              <a:t> </a:t>
            </a:r>
            <a:r>
              <a:rPr lang="en-US" sz="1500" dirty="0" err="1"/>
              <a:t>масти</a:t>
            </a:r>
            <a:r>
              <a:rPr lang="en-US" sz="1500" dirty="0"/>
              <a:t> а 10%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синтезу</a:t>
            </a:r>
            <a:r>
              <a:rPr lang="en-US" sz="1500" dirty="0"/>
              <a:t> </a:t>
            </a:r>
            <a:r>
              <a:rPr lang="en-US" sz="1500" dirty="0" err="1"/>
              <a:t>гликогена</a:t>
            </a:r>
            <a:r>
              <a:rPr lang="en-US" sz="1500" dirty="0"/>
              <a:t>, </a:t>
            </a:r>
            <a:r>
              <a:rPr lang="en-US" sz="1500" dirty="0" err="1"/>
              <a:t>па</a:t>
            </a:r>
            <a:r>
              <a:rPr lang="en-US" sz="1500" dirty="0"/>
              <a:t> </a:t>
            </a:r>
            <a:r>
              <a:rPr lang="en-US" sz="1500" dirty="0" err="1"/>
              <a:t>недостатак</a:t>
            </a:r>
            <a:r>
              <a:rPr lang="en-US" sz="1500" dirty="0"/>
              <a:t> </a:t>
            </a:r>
            <a:r>
              <a:rPr lang="en-US" sz="1500" dirty="0" err="1"/>
              <a:t>инсулина</a:t>
            </a:r>
            <a:r>
              <a:rPr lang="en-US" sz="1500" dirty="0"/>
              <a:t> </a:t>
            </a:r>
            <a:r>
              <a:rPr lang="en-US" sz="1500" dirty="0" err="1"/>
              <a:t>има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последицу</a:t>
            </a:r>
            <a:r>
              <a:rPr lang="en-US" sz="1500" dirty="0"/>
              <a:t> </a:t>
            </a:r>
            <a:r>
              <a:rPr lang="en-US" sz="1500" dirty="0" err="1"/>
              <a:t>пораст</a:t>
            </a:r>
            <a:r>
              <a:rPr lang="en-US" sz="1500" dirty="0"/>
              <a:t> </a:t>
            </a:r>
            <a:r>
              <a:rPr lang="en-US" sz="1500" dirty="0" err="1"/>
              <a:t>гликемије</a:t>
            </a:r>
            <a:r>
              <a:rPr lang="en-US" sz="1500" dirty="0"/>
              <a:t>. </a:t>
            </a:r>
            <a:r>
              <a:rPr lang="en-US" sz="1500" dirty="0" err="1"/>
              <a:t>То</a:t>
            </a:r>
            <a:r>
              <a:rPr lang="en-US" sz="1500" dirty="0"/>
              <a:t> </a:t>
            </a:r>
            <a:r>
              <a:rPr lang="en-US" sz="1500" dirty="0" err="1"/>
              <a:t>доводи</a:t>
            </a:r>
            <a:r>
              <a:rPr lang="en-US" sz="1500" dirty="0"/>
              <a:t> </a:t>
            </a:r>
            <a:r>
              <a:rPr lang="en-US" sz="1500" dirty="0" err="1"/>
              <a:t>до</a:t>
            </a:r>
            <a:r>
              <a:rPr lang="en-US" sz="1500" dirty="0"/>
              <a:t> </a:t>
            </a:r>
            <a:r>
              <a:rPr lang="en-US" sz="1500" dirty="0" err="1"/>
              <a:t>осмотске</a:t>
            </a:r>
            <a:r>
              <a:rPr lang="en-US" sz="1500" dirty="0"/>
              <a:t> </a:t>
            </a:r>
            <a:r>
              <a:rPr lang="en-US" sz="1500" dirty="0" err="1"/>
              <a:t>диурезе</a:t>
            </a:r>
            <a:r>
              <a:rPr lang="en-US" sz="1500" dirty="0"/>
              <a:t>, </a:t>
            </a:r>
            <a:r>
              <a:rPr lang="en-US" sz="1500" dirty="0" err="1"/>
              <a:t>чим</a:t>
            </a:r>
            <a:r>
              <a:rPr lang="en-US" sz="1500" dirty="0"/>
              <a:t> </a:t>
            </a:r>
            <a:r>
              <a:rPr lang="en-US" sz="1500" dirty="0" err="1"/>
              <a:t>гликемија</a:t>
            </a:r>
            <a:r>
              <a:rPr lang="en-US" sz="1500" dirty="0"/>
              <a:t> </a:t>
            </a:r>
            <a:r>
              <a:rPr lang="en-US" sz="1500" dirty="0" err="1"/>
              <a:t>буде</a:t>
            </a:r>
            <a:r>
              <a:rPr lang="en-US" sz="1500" dirty="0"/>
              <a:t> </a:t>
            </a:r>
            <a:r>
              <a:rPr lang="en-US" sz="1500" dirty="0" err="1"/>
              <a:t>толико</a:t>
            </a:r>
            <a:r>
              <a:rPr lang="en-US" sz="1500" dirty="0"/>
              <a:t> </a:t>
            </a:r>
            <a:r>
              <a:rPr lang="en-US" sz="1500" dirty="0" err="1"/>
              <a:t>повећана</a:t>
            </a:r>
            <a:r>
              <a:rPr lang="en-US" sz="1500" dirty="0"/>
              <a:t> </a:t>
            </a:r>
            <a:r>
              <a:rPr lang="en-US" sz="1500" dirty="0" err="1"/>
              <a:t>да</a:t>
            </a:r>
            <a:r>
              <a:rPr lang="en-US" sz="1500" dirty="0"/>
              <a:t> </a:t>
            </a:r>
            <a:r>
              <a:rPr lang="en-US" sz="1500" dirty="0" err="1"/>
              <a:t>прелази</a:t>
            </a:r>
            <a:r>
              <a:rPr lang="en-US" sz="1500" dirty="0"/>
              <a:t> </a:t>
            </a:r>
            <a:r>
              <a:rPr lang="en-US" sz="1500" dirty="0" err="1"/>
              <a:t>праг</a:t>
            </a:r>
            <a:r>
              <a:rPr lang="en-US" sz="1500" dirty="0"/>
              <a:t> </a:t>
            </a:r>
            <a:r>
              <a:rPr lang="en-US" sz="1500" dirty="0" err="1"/>
              <a:t>тубуларне</a:t>
            </a:r>
            <a:r>
              <a:rPr lang="en-US" sz="1500" dirty="0"/>
              <a:t> </a:t>
            </a:r>
            <a:r>
              <a:rPr lang="en-US" sz="1500" dirty="0" err="1"/>
              <a:t>реапсорпције</a:t>
            </a:r>
            <a:r>
              <a:rPr lang="en-US" sz="1500" dirty="0"/>
              <a:t>, </a:t>
            </a:r>
            <a:r>
              <a:rPr lang="en-US" sz="1500" dirty="0" err="1"/>
              <a:t>тада</a:t>
            </a:r>
            <a:r>
              <a:rPr lang="en-US" sz="1500" dirty="0"/>
              <a:t> </a:t>
            </a:r>
            <a:r>
              <a:rPr lang="en-US" sz="1500" dirty="0" err="1"/>
              <a:t>се</a:t>
            </a:r>
            <a:r>
              <a:rPr lang="en-US" sz="1500" dirty="0"/>
              <a:t> </a:t>
            </a:r>
            <a:r>
              <a:rPr lang="en-US" sz="1500" dirty="0" err="1"/>
              <a:t>јавља</a:t>
            </a:r>
            <a:r>
              <a:rPr lang="en-US" sz="1500" dirty="0"/>
              <a:t> </a:t>
            </a:r>
            <a:r>
              <a:rPr lang="en-US" sz="1500" dirty="0" err="1"/>
              <a:t>појачано</a:t>
            </a:r>
            <a:r>
              <a:rPr lang="en-US" sz="1500" dirty="0"/>
              <a:t> </a:t>
            </a:r>
            <a:r>
              <a:rPr lang="en-US" sz="1500" dirty="0" err="1"/>
              <a:t>мокрење</a:t>
            </a:r>
            <a:r>
              <a:rPr lang="en-US" sz="1500" dirty="0"/>
              <a:t> а у </a:t>
            </a:r>
            <a:r>
              <a:rPr lang="en-US" sz="1500" dirty="0" err="1"/>
              <a:t>урину</a:t>
            </a:r>
            <a:r>
              <a:rPr lang="en-US" sz="1500" dirty="0"/>
              <a:t> </a:t>
            </a:r>
            <a:r>
              <a:rPr lang="en-US" sz="1500" dirty="0" err="1"/>
              <a:t>гликозурија</a:t>
            </a:r>
            <a:r>
              <a:rPr lang="en-US" sz="1500" dirty="0"/>
              <a:t>. </a:t>
            </a:r>
            <a:r>
              <a:rPr lang="en-US" sz="1500" dirty="0" err="1"/>
              <a:t>Повећан</a:t>
            </a:r>
            <a:r>
              <a:rPr lang="en-US" sz="1500" dirty="0"/>
              <a:t> </a:t>
            </a:r>
            <a:r>
              <a:rPr lang="en-US" sz="1500" dirty="0" err="1"/>
              <a:t>губитак</a:t>
            </a:r>
            <a:r>
              <a:rPr lang="en-US" sz="1500" dirty="0"/>
              <a:t> </a:t>
            </a:r>
            <a:r>
              <a:rPr lang="en-US" sz="1500" dirty="0" err="1"/>
              <a:t>течности</a:t>
            </a:r>
            <a:r>
              <a:rPr lang="en-US" sz="1500" dirty="0"/>
              <a:t> </a:t>
            </a:r>
            <a:r>
              <a:rPr lang="en-US" sz="1500" dirty="0" err="1"/>
              <a:t>изазива</a:t>
            </a:r>
            <a:r>
              <a:rPr lang="en-US" sz="1500" dirty="0"/>
              <a:t> </a:t>
            </a:r>
            <a:r>
              <a:rPr lang="en-US" sz="1500" dirty="0" err="1"/>
              <a:t>жеђ</a:t>
            </a:r>
            <a:r>
              <a:rPr lang="en-US" sz="1500" dirty="0"/>
              <a:t>, </a:t>
            </a:r>
            <a:r>
              <a:rPr lang="en-US" sz="1500" dirty="0" err="1"/>
              <a:t>дехидрацију</a:t>
            </a:r>
            <a:r>
              <a:rPr lang="en-US" sz="1500" dirty="0"/>
              <a:t> и </a:t>
            </a:r>
            <a:r>
              <a:rPr lang="en-US" sz="1500" dirty="0" err="1"/>
              <a:t>пад</a:t>
            </a:r>
            <a:r>
              <a:rPr lang="en-US" sz="1500" dirty="0"/>
              <a:t> </a:t>
            </a:r>
            <a:r>
              <a:rPr lang="en-US" sz="1500" dirty="0" err="1"/>
              <a:t>телесне</a:t>
            </a:r>
            <a:r>
              <a:rPr lang="en-US" sz="1500" dirty="0"/>
              <a:t> </a:t>
            </a:r>
            <a:r>
              <a:rPr lang="en-US" sz="1500" dirty="0" err="1"/>
              <a:t>масе</a:t>
            </a:r>
            <a:r>
              <a:rPr lang="en-US" sz="1500" dirty="0"/>
              <a:t>, </a:t>
            </a:r>
            <a:r>
              <a:rPr lang="en-US" sz="1500" dirty="0" err="1"/>
              <a:t>пацијент</a:t>
            </a:r>
            <a:r>
              <a:rPr lang="en-US" sz="1500" dirty="0"/>
              <a:t> </a:t>
            </a:r>
            <a:r>
              <a:rPr lang="en-US" sz="1500" dirty="0" err="1"/>
              <a:t>осећа</a:t>
            </a:r>
            <a:r>
              <a:rPr lang="en-US" sz="1500" dirty="0"/>
              <a:t> </a:t>
            </a:r>
            <a:r>
              <a:rPr lang="en-US" sz="1500" dirty="0" err="1"/>
              <a:t>да</a:t>
            </a:r>
            <a:r>
              <a:rPr lang="en-US" sz="1500" dirty="0"/>
              <a:t> </a:t>
            </a:r>
            <a:r>
              <a:rPr lang="en-US" sz="1500" dirty="0" err="1"/>
              <a:t>нема</a:t>
            </a:r>
            <a:r>
              <a:rPr lang="en-US" sz="1500" dirty="0"/>
              <a:t> </a:t>
            </a:r>
            <a:r>
              <a:rPr lang="en-US" sz="1500" dirty="0" err="1"/>
              <a:t>снаге</a:t>
            </a:r>
            <a:r>
              <a:rPr lang="en-US" sz="1500" dirty="0"/>
              <a:t>. </a:t>
            </a:r>
            <a:r>
              <a:rPr lang="en-US" sz="1500" dirty="0" err="1"/>
              <a:t>Недостатак</a:t>
            </a:r>
            <a:r>
              <a:rPr lang="en-US" sz="1500" dirty="0"/>
              <a:t> </a:t>
            </a:r>
            <a:r>
              <a:rPr lang="en-US" sz="1500" dirty="0" err="1"/>
              <a:t>инсулина</a:t>
            </a:r>
            <a:r>
              <a:rPr lang="en-US" sz="1500" dirty="0"/>
              <a:t> </a:t>
            </a:r>
            <a:r>
              <a:rPr lang="en-US" sz="1500" dirty="0" err="1"/>
              <a:t>доводи</a:t>
            </a:r>
            <a:r>
              <a:rPr lang="en-US" sz="1500" dirty="0"/>
              <a:t> </a:t>
            </a:r>
            <a:r>
              <a:rPr lang="en-US" sz="1500" dirty="0" err="1"/>
              <a:t>до</a:t>
            </a:r>
            <a:r>
              <a:rPr lang="en-US" sz="1500" dirty="0"/>
              <a:t> </a:t>
            </a:r>
            <a:r>
              <a:rPr lang="en-US" sz="1500" dirty="0" err="1"/>
              <a:t>пада</a:t>
            </a:r>
            <a:r>
              <a:rPr lang="en-US" sz="1500" dirty="0"/>
              <a:t> </a:t>
            </a:r>
            <a:r>
              <a:rPr lang="en-US" sz="1500" dirty="0" err="1"/>
              <a:t>липогенезе</a:t>
            </a:r>
            <a:r>
              <a:rPr lang="en-US" sz="1500" dirty="0"/>
              <a:t> и </a:t>
            </a:r>
            <a:r>
              <a:rPr lang="en-US" sz="1500" dirty="0" err="1"/>
              <a:t>појачане</a:t>
            </a:r>
            <a:r>
              <a:rPr lang="en-US" sz="1500" dirty="0"/>
              <a:t> </a:t>
            </a:r>
            <a:r>
              <a:rPr lang="en-US" sz="1500" dirty="0" err="1"/>
              <a:t>липолизе</a:t>
            </a:r>
            <a:r>
              <a:rPr lang="en-US" sz="1500" dirty="0"/>
              <a:t>, </a:t>
            </a:r>
            <a:r>
              <a:rPr lang="en-US" sz="1500" dirty="0" err="1"/>
              <a:t>што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последицу</a:t>
            </a:r>
            <a:r>
              <a:rPr lang="en-US" sz="1500" dirty="0"/>
              <a:t> </a:t>
            </a:r>
            <a:r>
              <a:rPr lang="en-US" sz="1500" dirty="0" err="1"/>
              <a:t>има</a:t>
            </a:r>
            <a:r>
              <a:rPr lang="en-US" sz="1500" dirty="0"/>
              <a:t> </a:t>
            </a:r>
            <a:r>
              <a:rPr lang="en-US" sz="1500" dirty="0" err="1"/>
              <a:t>развој</a:t>
            </a:r>
            <a:r>
              <a:rPr lang="en-US" sz="1500" dirty="0"/>
              <a:t> </a:t>
            </a:r>
            <a:r>
              <a:rPr lang="en-US" sz="1500" dirty="0" err="1"/>
              <a:t>кетоацидозе</a:t>
            </a:r>
            <a:r>
              <a:rPr lang="en-US" sz="1500" dirty="0"/>
              <a:t> </a:t>
            </a:r>
            <a:r>
              <a:rPr lang="en-US" sz="1500" dirty="0" err="1"/>
              <a:t>као</a:t>
            </a:r>
            <a:r>
              <a:rPr lang="en-US" sz="1500" dirty="0"/>
              <a:t> и </a:t>
            </a:r>
            <a:r>
              <a:rPr lang="en-US" sz="1500" dirty="0" err="1"/>
              <a:t>смањење</a:t>
            </a:r>
            <a:r>
              <a:rPr lang="en-US" sz="1500" dirty="0"/>
              <a:t> </a:t>
            </a:r>
            <a:r>
              <a:rPr lang="en-US" sz="1500" dirty="0" err="1"/>
              <a:t>масе</a:t>
            </a:r>
            <a:r>
              <a:rPr lang="en-US" sz="1500" dirty="0"/>
              <a:t> </a:t>
            </a:r>
            <a:r>
              <a:rPr lang="en-US" sz="1500" dirty="0" err="1"/>
              <a:t>масног</a:t>
            </a:r>
            <a:r>
              <a:rPr lang="en-US" sz="1500" dirty="0"/>
              <a:t> </a:t>
            </a:r>
            <a:r>
              <a:rPr lang="en-US" sz="1500" dirty="0" err="1"/>
              <a:t>ткива</a:t>
            </a:r>
            <a:r>
              <a:rPr lang="en-US" sz="1500" dirty="0"/>
              <a:t> и </a:t>
            </a:r>
            <a:r>
              <a:rPr lang="en-US" sz="1500" dirty="0" err="1"/>
              <a:t>телесне</a:t>
            </a:r>
            <a:r>
              <a:rPr lang="en-US" sz="1500" dirty="0"/>
              <a:t> </a:t>
            </a:r>
            <a:r>
              <a:rPr lang="en-US" sz="1500" dirty="0" err="1"/>
              <a:t>масе</a:t>
            </a:r>
            <a:r>
              <a:rPr lang="en-US" sz="1500" dirty="0"/>
              <a:t>. </a:t>
            </a:r>
            <a:r>
              <a:rPr lang="en-US" sz="1500" dirty="0" err="1"/>
              <a:t>Због</a:t>
            </a:r>
            <a:r>
              <a:rPr lang="en-US" sz="1500" dirty="0"/>
              <a:t> </a:t>
            </a:r>
            <a:r>
              <a:rPr lang="en-US" sz="1500" dirty="0" err="1"/>
              <a:t>недостатка</a:t>
            </a:r>
            <a:r>
              <a:rPr lang="en-US" sz="1500" dirty="0"/>
              <a:t> </a:t>
            </a:r>
            <a:r>
              <a:rPr lang="en-US" sz="1500" dirty="0" err="1"/>
              <a:t>инсулина</a:t>
            </a:r>
            <a:r>
              <a:rPr lang="en-US" sz="1500" dirty="0"/>
              <a:t> </a:t>
            </a:r>
            <a:r>
              <a:rPr lang="en-US" sz="1500" dirty="0" err="1"/>
              <a:t>изостају</a:t>
            </a:r>
            <a:r>
              <a:rPr lang="en-US" sz="1500" dirty="0"/>
              <a:t> </a:t>
            </a:r>
            <a:r>
              <a:rPr lang="en-US" sz="1500" dirty="0" err="1"/>
              <a:t>његови</a:t>
            </a:r>
            <a:r>
              <a:rPr lang="en-US" sz="1500" dirty="0"/>
              <a:t> </a:t>
            </a:r>
            <a:r>
              <a:rPr lang="en-US" sz="1500" dirty="0" err="1"/>
              <a:t>анаболички</a:t>
            </a:r>
            <a:r>
              <a:rPr lang="en-US" sz="1500" dirty="0"/>
              <a:t> </a:t>
            </a:r>
            <a:r>
              <a:rPr lang="en-US" sz="1500" dirty="0" err="1"/>
              <a:t>ефекти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метаболизам</a:t>
            </a:r>
            <a:r>
              <a:rPr lang="en-US" sz="1500" dirty="0"/>
              <a:t> </a:t>
            </a:r>
            <a:r>
              <a:rPr lang="en-US" sz="1500" dirty="0" err="1"/>
              <a:t>протеина</a:t>
            </a:r>
            <a:r>
              <a:rPr lang="en-US" sz="1500" dirty="0"/>
              <a:t>. </a:t>
            </a:r>
            <a:r>
              <a:rPr lang="en-US" sz="1500" dirty="0" err="1"/>
              <a:t>Сви</a:t>
            </a:r>
            <a:r>
              <a:rPr lang="en-US" sz="1500" dirty="0"/>
              <a:t> </a:t>
            </a:r>
            <a:r>
              <a:rPr lang="en-US" sz="1500" dirty="0" err="1"/>
              <a:t>ови</a:t>
            </a:r>
            <a:r>
              <a:rPr lang="en-US" sz="1500" dirty="0"/>
              <a:t> </a:t>
            </a:r>
            <a:r>
              <a:rPr lang="en-US" sz="1500" dirty="0" err="1"/>
              <a:t>процеси</a:t>
            </a:r>
            <a:r>
              <a:rPr lang="en-US" sz="1500" dirty="0"/>
              <a:t> </a:t>
            </a:r>
            <a:r>
              <a:rPr lang="en-US" sz="1500" dirty="0" err="1"/>
              <a:t>чине</a:t>
            </a:r>
            <a:r>
              <a:rPr lang="en-US" sz="1500" dirty="0"/>
              <a:t> </a:t>
            </a:r>
            <a:r>
              <a:rPr lang="en-US" sz="1500" dirty="0" err="1"/>
              <a:t>основу</a:t>
            </a:r>
            <a:r>
              <a:rPr lang="en-US" sz="1500" dirty="0"/>
              <a:t> </a:t>
            </a:r>
            <a:r>
              <a:rPr lang="en-US" sz="1500" dirty="0" err="1"/>
              <a:t>да</a:t>
            </a:r>
            <a:r>
              <a:rPr lang="en-US" sz="1500" dirty="0"/>
              <a:t> </a:t>
            </a:r>
            <a:r>
              <a:rPr lang="en-US" sz="1500" dirty="0" err="1"/>
              <a:t>се</a:t>
            </a:r>
            <a:r>
              <a:rPr lang="en-US" sz="1500" dirty="0"/>
              <a:t> </a:t>
            </a:r>
            <a:r>
              <a:rPr lang="en-US" sz="1500" dirty="0" err="1"/>
              <a:t>испоље</a:t>
            </a:r>
            <a:r>
              <a:rPr lang="en-US" sz="1500" dirty="0"/>
              <a:t> </a:t>
            </a:r>
            <a:r>
              <a:rPr lang="en-US" sz="1500" dirty="0" err="1"/>
              <a:t>добро</a:t>
            </a:r>
            <a:r>
              <a:rPr lang="en-US" sz="1500" dirty="0"/>
              <a:t> </a:t>
            </a:r>
            <a:r>
              <a:rPr lang="en-US" sz="1500" dirty="0" err="1"/>
              <a:t>познати</a:t>
            </a:r>
            <a:r>
              <a:rPr lang="en-US" sz="1500" dirty="0"/>
              <a:t> </a:t>
            </a:r>
            <a:r>
              <a:rPr lang="en-US" sz="1500" dirty="0" err="1"/>
              <a:t>симптоми</a:t>
            </a:r>
            <a:r>
              <a:rPr lang="en-US" sz="1500" dirty="0"/>
              <a:t> </a:t>
            </a:r>
            <a:r>
              <a:rPr lang="en-US" sz="1500" dirty="0" err="1"/>
              <a:t>болести</a:t>
            </a:r>
            <a:r>
              <a:rPr lang="en-US" sz="1500" dirty="0"/>
              <a:t>: </a:t>
            </a:r>
            <a:r>
              <a:rPr lang="en-US" sz="1500" dirty="0" err="1"/>
              <a:t>полиурија</a:t>
            </a:r>
            <a:r>
              <a:rPr lang="en-US" sz="1500" dirty="0"/>
              <a:t>, </a:t>
            </a:r>
            <a:r>
              <a:rPr lang="en-US" sz="1500" dirty="0" err="1"/>
              <a:t>полидипсија</a:t>
            </a:r>
            <a:r>
              <a:rPr lang="en-US" sz="1500" dirty="0"/>
              <a:t>, </a:t>
            </a:r>
            <a:r>
              <a:rPr lang="en-US" sz="1500" dirty="0" err="1"/>
              <a:t>полифагија</a:t>
            </a:r>
            <a:r>
              <a:rPr lang="en-US" sz="1500" dirty="0"/>
              <a:t>, </a:t>
            </a:r>
            <a:r>
              <a:rPr lang="en-US" sz="1500" dirty="0" err="1"/>
              <a:t>смањење</a:t>
            </a:r>
            <a:r>
              <a:rPr lang="en-US" sz="1500" dirty="0"/>
              <a:t> </a:t>
            </a:r>
            <a:r>
              <a:rPr lang="en-US" sz="1500" dirty="0" err="1"/>
              <a:t>телесне</a:t>
            </a:r>
            <a:r>
              <a:rPr lang="en-US" sz="1500" dirty="0"/>
              <a:t> </a:t>
            </a:r>
            <a:r>
              <a:rPr lang="en-US" sz="1500" dirty="0" err="1"/>
              <a:t>масе</a:t>
            </a:r>
            <a:r>
              <a:rPr lang="en-US" sz="1500" dirty="0"/>
              <a:t>, </a:t>
            </a:r>
            <a:r>
              <a:rPr lang="en-US" sz="1500" dirty="0" err="1"/>
              <a:t>осећај</a:t>
            </a:r>
            <a:r>
              <a:rPr lang="en-US" sz="1500" dirty="0"/>
              <a:t> </a:t>
            </a:r>
            <a:r>
              <a:rPr lang="en-US" sz="1500" dirty="0" err="1"/>
              <a:t>умора</a:t>
            </a:r>
            <a:r>
              <a:rPr lang="en-US" sz="1500" dirty="0"/>
              <a:t>, </a:t>
            </a:r>
            <a:r>
              <a:rPr lang="en-US" sz="1500" dirty="0" err="1"/>
              <a:t>мишићни</a:t>
            </a:r>
            <a:r>
              <a:rPr lang="en-US" sz="1500" dirty="0"/>
              <a:t> </a:t>
            </a:r>
            <a:r>
              <a:rPr lang="en-US" sz="1500" dirty="0" err="1"/>
              <a:t>грчеви</a:t>
            </a:r>
            <a:r>
              <a:rPr lang="en-US" sz="1500" dirty="0"/>
              <a:t>, </a:t>
            </a:r>
            <a:r>
              <a:rPr lang="en-US" sz="1500" dirty="0" err="1"/>
              <a:t>потхрањеност</a:t>
            </a:r>
            <a:r>
              <a:rPr lang="en-US" sz="1500" dirty="0"/>
              <a:t> и </a:t>
            </a:r>
            <a:r>
              <a:rPr lang="en-US" sz="1500" dirty="0" err="1"/>
              <a:t>заостајање</a:t>
            </a:r>
            <a:r>
              <a:rPr lang="en-US" sz="1500" dirty="0"/>
              <a:t> у </a:t>
            </a:r>
            <a:r>
              <a:rPr lang="en-US" sz="1500" dirty="0" err="1"/>
              <a:t>расту</a:t>
            </a:r>
            <a:r>
              <a:rPr lang="en-US" sz="1500" dirty="0"/>
              <a:t> и </a:t>
            </a:r>
            <a:r>
              <a:rPr lang="en-US" sz="1500" dirty="0" err="1"/>
              <a:t>развоју</a:t>
            </a:r>
            <a:r>
              <a:rPr lang="en-US" sz="1500" dirty="0"/>
              <a:t>.</a:t>
            </a:r>
          </a:p>
          <a:p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Дијабетес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мелитус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Компликације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Акутне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компликације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кетоацидоза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(ДКА)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хипогликемија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најважније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акутне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компликације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дијабетеса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Недостатак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инсулина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доводи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повећања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нивоа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глукозе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крви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повећаног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стварања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кетона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Уколико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адекватне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терапије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повећања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воде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дехидрацији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ацидози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ДКА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варирају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мучнине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повраћања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бола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стомаку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тахикардије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хипотензије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несвестице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хипервентилације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знаци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обично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јављају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ниво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глукозе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крви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испод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/l, а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обухватају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глад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дрхтање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руку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анксиозност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бледило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знојење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вртоглавицу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главобољу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конфузије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конвулзије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смрт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2120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  <vt:lpstr>Дијабетес мелитус тип 1 код деце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Дијабетес мелитус тип 1 код деце</dc:title>
  <dc:creator>Korisnik</dc:creator>
  <cp:lastModifiedBy>korisnik</cp:lastModifiedBy>
  <cp:revision>5</cp:revision>
  <dcterms:created xsi:type="dcterms:W3CDTF">2022-06-30T07:40:37Z</dcterms:created>
  <dcterms:modified xsi:type="dcterms:W3CDTF">2023-03-27T08:02:12Z</dcterms:modified>
</cp:coreProperties>
</file>